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ice" panose="020B0604020202020204" charset="0"/>
      <p:regular r:id="rId13"/>
    </p:embeddedFont>
    <p:embeddedFont>
      <p:font typeface="Alice Bold" panose="020B0604020202020204" charset="0"/>
      <p:regular r:id="rId14"/>
    </p:embeddedFont>
    <p:embeddedFont>
      <p:font typeface="Cooper BT Bold" panose="020B0604020202020204" charset="0"/>
      <p:regular r:id="rId15"/>
    </p:embeddedFont>
    <p:embeddedFont>
      <p:font typeface="Nunito Sans Expanded Bold" panose="020B0604020202020204" charset="0"/>
      <p:regular r:id="rId16"/>
    </p:embeddedFont>
    <p:embeddedFont>
      <p:font typeface="Quicksan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418" y="-15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29557" y="-951734"/>
            <a:ext cx="10026124" cy="8221421"/>
          </a:xfrm>
          <a:custGeom>
            <a:avLst/>
            <a:gdLst/>
            <a:ahLst/>
            <a:cxnLst/>
            <a:rect l="l" t="t" r="r" b="b"/>
            <a:pathLst>
              <a:path w="10026124" h="8221421">
                <a:moveTo>
                  <a:pt x="0" y="0"/>
                </a:moveTo>
                <a:lnTo>
                  <a:pt x="10026124" y="0"/>
                </a:lnTo>
                <a:lnTo>
                  <a:pt x="10026124" y="8221422"/>
                </a:lnTo>
                <a:lnTo>
                  <a:pt x="0" y="8221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2951" y="-1569191"/>
            <a:ext cx="8096407" cy="6905560"/>
          </a:xfrm>
          <a:custGeom>
            <a:avLst/>
            <a:gdLst/>
            <a:ahLst/>
            <a:cxnLst/>
            <a:rect l="l" t="t" r="r" b="b"/>
            <a:pathLst>
              <a:path w="8096407" h="6905560">
                <a:moveTo>
                  <a:pt x="0" y="0"/>
                </a:moveTo>
                <a:lnTo>
                  <a:pt x="8096407" y="0"/>
                </a:lnTo>
                <a:lnTo>
                  <a:pt x="8096407" y="6905561"/>
                </a:lnTo>
                <a:lnTo>
                  <a:pt x="0" y="6905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36512" y="267334"/>
            <a:ext cx="10661632" cy="12469746"/>
          </a:xfrm>
          <a:custGeom>
            <a:avLst/>
            <a:gdLst/>
            <a:ahLst/>
            <a:cxnLst/>
            <a:rect l="l" t="t" r="r" b="b"/>
            <a:pathLst>
              <a:path w="10661632" h="12469746">
                <a:moveTo>
                  <a:pt x="0" y="0"/>
                </a:moveTo>
                <a:lnTo>
                  <a:pt x="10661633" y="0"/>
                </a:lnTo>
                <a:lnTo>
                  <a:pt x="10661633" y="12469745"/>
                </a:lnTo>
                <a:lnTo>
                  <a:pt x="0" y="12469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035265" y="-8412000"/>
            <a:ext cx="10661632" cy="12469746"/>
          </a:xfrm>
          <a:custGeom>
            <a:avLst/>
            <a:gdLst/>
            <a:ahLst/>
            <a:cxnLst/>
            <a:rect l="l" t="t" r="r" b="b"/>
            <a:pathLst>
              <a:path w="10661632" h="12469746">
                <a:moveTo>
                  <a:pt x="0" y="0"/>
                </a:moveTo>
                <a:lnTo>
                  <a:pt x="10661633" y="0"/>
                </a:lnTo>
                <a:lnTo>
                  <a:pt x="10661633" y="12469745"/>
                </a:lnTo>
                <a:lnTo>
                  <a:pt x="0" y="12469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9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5679" y="2267993"/>
            <a:ext cx="14586394" cy="133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12"/>
              </a:lnSpc>
            </a:pPr>
            <a:r>
              <a:rPr lang="en-US" sz="10012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Smart Traffic Light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70150" y="8416301"/>
            <a:ext cx="5881923" cy="791821"/>
            <a:chOff x="0" y="0"/>
            <a:chExt cx="1814240" cy="2442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4240" cy="244232"/>
            </a:xfrm>
            <a:custGeom>
              <a:avLst/>
              <a:gdLst/>
              <a:ahLst/>
              <a:cxnLst/>
              <a:rect l="l" t="t" r="r" b="b"/>
              <a:pathLst>
                <a:path w="1814240" h="244232">
                  <a:moveTo>
                    <a:pt x="122116" y="0"/>
                  </a:moveTo>
                  <a:lnTo>
                    <a:pt x="1692124" y="0"/>
                  </a:lnTo>
                  <a:cubicBezTo>
                    <a:pt x="1759567" y="0"/>
                    <a:pt x="1814240" y="54673"/>
                    <a:pt x="1814240" y="122116"/>
                  </a:cubicBezTo>
                  <a:lnTo>
                    <a:pt x="1814240" y="122116"/>
                  </a:lnTo>
                  <a:cubicBezTo>
                    <a:pt x="1814240" y="189559"/>
                    <a:pt x="1759567" y="244232"/>
                    <a:pt x="1692124" y="244232"/>
                  </a:cubicBezTo>
                  <a:lnTo>
                    <a:pt x="122116" y="244232"/>
                  </a:lnTo>
                  <a:cubicBezTo>
                    <a:pt x="54673" y="244232"/>
                    <a:pt x="0" y="189559"/>
                    <a:pt x="0" y="122116"/>
                  </a:cubicBezTo>
                  <a:lnTo>
                    <a:pt x="0" y="122116"/>
                  </a:lnTo>
                  <a:cubicBezTo>
                    <a:pt x="0" y="54673"/>
                    <a:pt x="54673" y="0"/>
                    <a:pt x="122116" y="0"/>
                  </a:cubicBezTo>
                  <a:close/>
                </a:path>
              </a:pathLst>
            </a:custGeom>
            <a:solidFill>
              <a:srgbClr val="DD95FF">
                <a:alpha val="49804"/>
              </a:srgbClr>
            </a:solidFill>
            <a:ln w="38100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1814240" cy="196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88721" y="8413696"/>
            <a:ext cx="794425" cy="794425"/>
            <a:chOff x="0" y="0"/>
            <a:chExt cx="1059234" cy="105923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059234" cy="105923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D95FF">
                  <a:alpha val="49804"/>
                </a:srgbClr>
              </a:solidFill>
              <a:ln w="38100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417133" y="340424"/>
              <a:ext cx="224967" cy="378385"/>
            </a:xfrm>
            <a:custGeom>
              <a:avLst/>
              <a:gdLst/>
              <a:ahLst/>
              <a:cxnLst/>
              <a:rect l="l" t="t" r="r" b="b"/>
              <a:pathLst>
                <a:path w="224967" h="378385">
                  <a:moveTo>
                    <a:pt x="0" y="0"/>
                  </a:moveTo>
                  <a:lnTo>
                    <a:pt x="224967" y="0"/>
                  </a:lnTo>
                  <a:lnTo>
                    <a:pt x="224967" y="378385"/>
                  </a:lnTo>
                  <a:lnTo>
                    <a:pt x="0" y="378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-2798197" y="5808983"/>
            <a:ext cx="8414278" cy="7176678"/>
          </a:xfrm>
          <a:custGeom>
            <a:avLst/>
            <a:gdLst/>
            <a:ahLst/>
            <a:cxnLst/>
            <a:rect l="l" t="t" r="r" b="b"/>
            <a:pathLst>
              <a:path w="8414278" h="7176678">
                <a:moveTo>
                  <a:pt x="0" y="0"/>
                </a:moveTo>
                <a:lnTo>
                  <a:pt x="8414277" y="0"/>
                </a:lnTo>
                <a:lnTo>
                  <a:pt x="8414277" y="7176678"/>
                </a:lnTo>
                <a:lnTo>
                  <a:pt x="0" y="717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2047" y="8358575"/>
            <a:ext cx="673504" cy="673504"/>
          </a:xfrm>
          <a:custGeom>
            <a:avLst/>
            <a:gdLst/>
            <a:ahLst/>
            <a:cxnLst/>
            <a:rect l="l" t="t" r="r" b="b"/>
            <a:pathLst>
              <a:path w="673504" h="673504">
                <a:moveTo>
                  <a:pt x="0" y="0"/>
                </a:moveTo>
                <a:lnTo>
                  <a:pt x="673504" y="0"/>
                </a:lnTo>
                <a:lnTo>
                  <a:pt x="673504" y="673504"/>
                </a:lnTo>
                <a:lnTo>
                  <a:pt x="0" y="673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27441" y="8649493"/>
            <a:ext cx="5924632" cy="38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</a:pPr>
            <a:r>
              <a:rPr lang="en-US" sz="2903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Presentation by Shabarish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5679" y="3737742"/>
            <a:ext cx="13685930" cy="133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17"/>
              </a:lnSpc>
            </a:pPr>
            <a:r>
              <a:rPr lang="en-US" sz="10017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Management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404410" y="1028700"/>
            <a:ext cx="854890" cy="85489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-449633" y="2019307"/>
            <a:ext cx="872312" cy="3055870"/>
          </a:xfrm>
          <a:custGeom>
            <a:avLst/>
            <a:gdLst/>
            <a:ahLst/>
            <a:cxnLst/>
            <a:rect l="l" t="t" r="r" b="b"/>
            <a:pathLst>
              <a:path w="872312" h="3055870">
                <a:moveTo>
                  <a:pt x="0" y="0"/>
                </a:moveTo>
                <a:lnTo>
                  <a:pt x="872312" y="0"/>
                </a:lnTo>
                <a:lnTo>
                  <a:pt x="872312" y="3055869"/>
                </a:lnTo>
                <a:lnTo>
                  <a:pt x="0" y="3055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865321" y="2019307"/>
            <a:ext cx="872312" cy="3055870"/>
          </a:xfrm>
          <a:custGeom>
            <a:avLst/>
            <a:gdLst/>
            <a:ahLst/>
            <a:cxnLst/>
            <a:rect l="l" t="t" r="r" b="b"/>
            <a:pathLst>
              <a:path w="872312" h="3055870">
                <a:moveTo>
                  <a:pt x="0" y="0"/>
                </a:moveTo>
                <a:lnTo>
                  <a:pt x="872312" y="0"/>
                </a:lnTo>
                <a:lnTo>
                  <a:pt x="872312" y="3055869"/>
                </a:lnTo>
                <a:lnTo>
                  <a:pt x="0" y="3055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6580564" y="129798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01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212540" y="2892250"/>
            <a:ext cx="16257797" cy="13866546"/>
          </a:xfrm>
          <a:custGeom>
            <a:avLst/>
            <a:gdLst/>
            <a:ahLst/>
            <a:cxnLst/>
            <a:rect l="l" t="t" r="r" b="b"/>
            <a:pathLst>
              <a:path w="16257797" h="13866546">
                <a:moveTo>
                  <a:pt x="0" y="0"/>
                </a:moveTo>
                <a:lnTo>
                  <a:pt x="16257797" y="0"/>
                </a:lnTo>
                <a:lnTo>
                  <a:pt x="16257797" y="13866546"/>
                </a:lnTo>
                <a:lnTo>
                  <a:pt x="0" y="13866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79827" y="-347287"/>
            <a:ext cx="13627235" cy="10981574"/>
            <a:chOff x="0" y="0"/>
            <a:chExt cx="4203230" cy="33871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3230" cy="3387194"/>
            </a:xfrm>
            <a:custGeom>
              <a:avLst/>
              <a:gdLst/>
              <a:ahLst/>
              <a:cxnLst/>
              <a:rect l="l" t="t" r="r" b="b"/>
              <a:pathLst>
                <a:path w="4203230" h="3387194">
                  <a:moveTo>
                    <a:pt x="19884" y="0"/>
                  </a:moveTo>
                  <a:lnTo>
                    <a:pt x="4183346" y="0"/>
                  </a:lnTo>
                  <a:cubicBezTo>
                    <a:pt x="4188619" y="0"/>
                    <a:pt x="4193677" y="2095"/>
                    <a:pt x="4197406" y="5824"/>
                  </a:cubicBezTo>
                  <a:cubicBezTo>
                    <a:pt x="4201135" y="9553"/>
                    <a:pt x="4203230" y="14611"/>
                    <a:pt x="4203230" y="19884"/>
                  </a:cubicBezTo>
                  <a:lnTo>
                    <a:pt x="4203230" y="3367310"/>
                  </a:lnTo>
                  <a:cubicBezTo>
                    <a:pt x="4203230" y="3378291"/>
                    <a:pt x="4194327" y="3387194"/>
                    <a:pt x="4183346" y="3387194"/>
                  </a:cubicBezTo>
                  <a:lnTo>
                    <a:pt x="19884" y="3387194"/>
                  </a:lnTo>
                  <a:cubicBezTo>
                    <a:pt x="8902" y="3387194"/>
                    <a:pt x="0" y="3378291"/>
                    <a:pt x="0" y="3367310"/>
                  </a:cubicBezTo>
                  <a:lnTo>
                    <a:pt x="0" y="19884"/>
                  </a:lnTo>
                  <a:cubicBezTo>
                    <a:pt x="0" y="8902"/>
                    <a:pt x="8902" y="0"/>
                    <a:pt x="198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4203230" cy="33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310245"/>
            <a:ext cx="931074" cy="931074"/>
          </a:xfrm>
          <a:custGeom>
            <a:avLst/>
            <a:gdLst/>
            <a:ahLst/>
            <a:cxnLst/>
            <a:rect l="l" t="t" r="r" b="b"/>
            <a:pathLst>
              <a:path w="931074" h="931074">
                <a:moveTo>
                  <a:pt x="0" y="0"/>
                </a:moveTo>
                <a:lnTo>
                  <a:pt x="931074" y="0"/>
                </a:lnTo>
                <a:lnTo>
                  <a:pt x="931074" y="931074"/>
                </a:lnTo>
                <a:lnTo>
                  <a:pt x="0" y="93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97319" y="6752814"/>
            <a:ext cx="10005365" cy="8533742"/>
          </a:xfrm>
          <a:custGeom>
            <a:avLst/>
            <a:gdLst/>
            <a:ahLst/>
            <a:cxnLst/>
            <a:rect l="l" t="t" r="r" b="b"/>
            <a:pathLst>
              <a:path w="10005365" h="8533742">
                <a:moveTo>
                  <a:pt x="0" y="0"/>
                </a:moveTo>
                <a:lnTo>
                  <a:pt x="10005365" y="0"/>
                </a:lnTo>
                <a:lnTo>
                  <a:pt x="10005365" y="8533742"/>
                </a:lnTo>
                <a:lnTo>
                  <a:pt x="0" y="853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784230" y="361950"/>
            <a:ext cx="854890" cy="8548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D95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43390" y="1456145"/>
            <a:ext cx="886781" cy="3106557"/>
          </a:xfrm>
          <a:custGeom>
            <a:avLst/>
            <a:gdLst/>
            <a:ahLst/>
            <a:cxnLst/>
            <a:rect l="l" t="t" r="r" b="b"/>
            <a:pathLst>
              <a:path w="886781" h="3106557">
                <a:moveTo>
                  <a:pt x="0" y="0"/>
                </a:moveTo>
                <a:lnTo>
                  <a:pt x="886780" y="0"/>
                </a:lnTo>
                <a:lnTo>
                  <a:pt x="886780" y="3106557"/>
                </a:lnTo>
                <a:lnTo>
                  <a:pt x="0" y="3106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946483">
            <a:off x="4852810" y="-5537710"/>
            <a:ext cx="7344918" cy="8229600"/>
          </a:xfrm>
          <a:custGeom>
            <a:avLst/>
            <a:gdLst/>
            <a:ahLst/>
            <a:cxnLst/>
            <a:rect l="l" t="t" r="r" b="b"/>
            <a:pathLst>
              <a:path w="7344918" h="8229600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960383" y="63123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DD95FF"/>
                </a:solidFill>
                <a:latin typeface="Quicksand"/>
                <a:ea typeface="Quicksand"/>
                <a:cs typeface="Quicksand"/>
                <a:sym typeface="Quicksand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0730" y="3950465"/>
            <a:ext cx="6061757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Conclusion</a:t>
            </a:r>
          </a:p>
          <a:p>
            <a:pPr algn="l">
              <a:lnSpc>
                <a:spcPts val="7000"/>
              </a:lnSpc>
            </a:pPr>
            <a:endParaRPr lang="en-US" sz="7000" b="1">
              <a:solidFill>
                <a:srgbClr val="FFFFFF"/>
              </a:solidFill>
              <a:latin typeface="Nunito Sans Expanded Bold"/>
              <a:ea typeface="Nunito Sans Expanded Bold"/>
              <a:cs typeface="Nunito Sans Expanded Bold"/>
              <a:sym typeface="Nunito Sans Expande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148763" y="2443166"/>
            <a:ext cx="7255648" cy="18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74" lvl="1" indent="-382887" algn="just">
              <a:lnSpc>
                <a:spcPts val="4965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Efficient traffic monitoring</a:t>
            </a:r>
          </a:p>
          <a:p>
            <a:pPr marL="765774" lvl="1" indent="-382887" algn="just">
              <a:lnSpc>
                <a:spcPts val="4965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Automated signal adjustments</a:t>
            </a:r>
          </a:p>
          <a:p>
            <a:pPr marL="765774" lvl="1" indent="-382887" algn="just">
              <a:lnSpc>
                <a:spcPts val="4965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Violation tracking &amp; reports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4307" y="5365246"/>
            <a:ext cx="3982403" cy="74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Future Scope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72438" y="1217476"/>
            <a:ext cx="9139237" cy="57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SQL-based Smart Traffic System provides: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23673" y="6686139"/>
            <a:ext cx="7255648" cy="18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774" lvl="1" indent="-382887" algn="just">
              <a:lnSpc>
                <a:spcPts val="4965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AI integration for prediction</a:t>
            </a:r>
          </a:p>
          <a:p>
            <a:pPr marL="765774" lvl="1" indent="-382887" algn="just">
              <a:lnSpc>
                <a:spcPts val="4965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Real-time dashboards</a:t>
            </a:r>
          </a:p>
          <a:p>
            <a:pPr marL="765774" lvl="1" indent="-382887" algn="just">
              <a:lnSpc>
                <a:spcPts val="4965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IoT device connectivity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77405" y="-7912974"/>
            <a:ext cx="15192623" cy="14888771"/>
          </a:xfrm>
          <a:custGeom>
            <a:avLst/>
            <a:gdLst/>
            <a:ahLst/>
            <a:cxnLst/>
            <a:rect l="l" t="t" r="r" b="b"/>
            <a:pathLst>
              <a:path w="15192623" h="14888771">
                <a:moveTo>
                  <a:pt x="0" y="0"/>
                </a:moveTo>
                <a:lnTo>
                  <a:pt x="15192623" y="0"/>
                </a:lnTo>
                <a:lnTo>
                  <a:pt x="15192623" y="14888771"/>
                </a:lnTo>
                <a:lnTo>
                  <a:pt x="0" y="14888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04410" y="1028700"/>
            <a:ext cx="854890" cy="85489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327226"/>
            <a:ext cx="931074" cy="931074"/>
          </a:xfrm>
          <a:custGeom>
            <a:avLst/>
            <a:gdLst/>
            <a:ahLst/>
            <a:cxnLst/>
            <a:rect l="l" t="t" r="r" b="b"/>
            <a:pathLst>
              <a:path w="931074" h="931074">
                <a:moveTo>
                  <a:pt x="0" y="0"/>
                </a:moveTo>
                <a:lnTo>
                  <a:pt x="931074" y="0"/>
                </a:lnTo>
                <a:lnTo>
                  <a:pt x="931074" y="931074"/>
                </a:lnTo>
                <a:lnTo>
                  <a:pt x="0" y="93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20971" y="882841"/>
            <a:ext cx="20414831" cy="16689125"/>
          </a:xfrm>
          <a:custGeom>
            <a:avLst/>
            <a:gdLst/>
            <a:ahLst/>
            <a:cxnLst/>
            <a:rect l="l" t="t" r="r" b="b"/>
            <a:pathLst>
              <a:path w="20414831" h="16689125">
                <a:moveTo>
                  <a:pt x="0" y="0"/>
                </a:moveTo>
                <a:lnTo>
                  <a:pt x="20414831" y="0"/>
                </a:lnTo>
                <a:lnTo>
                  <a:pt x="20414831" y="16689124"/>
                </a:lnTo>
                <a:lnTo>
                  <a:pt x="0" y="16689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289304" y="1418101"/>
            <a:ext cx="12799125" cy="15680398"/>
          </a:xfrm>
          <a:custGeom>
            <a:avLst/>
            <a:gdLst/>
            <a:ahLst/>
            <a:cxnLst/>
            <a:rect l="l" t="t" r="r" b="b"/>
            <a:pathLst>
              <a:path w="12799125" h="15680398">
                <a:moveTo>
                  <a:pt x="0" y="0"/>
                </a:moveTo>
                <a:lnTo>
                  <a:pt x="12799125" y="0"/>
                </a:lnTo>
                <a:lnTo>
                  <a:pt x="12799125" y="15680398"/>
                </a:lnTo>
                <a:lnTo>
                  <a:pt x="0" y="15680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25574" y="4063700"/>
            <a:ext cx="11503662" cy="145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59"/>
              </a:lnSpc>
            </a:pPr>
            <a:r>
              <a:rPr lang="en-US" sz="10959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5574" y="3005854"/>
            <a:ext cx="12921795" cy="113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99"/>
              </a:lnSpc>
            </a:pPr>
            <a:r>
              <a:rPr lang="en-US" sz="8499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Smart Traffic Light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46831" y="5731843"/>
            <a:ext cx="9365580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 essential for Avoiding Violations  and Accident..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80564" y="129798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11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125048" y="8466479"/>
            <a:ext cx="2967886" cy="791821"/>
            <a:chOff x="0" y="0"/>
            <a:chExt cx="915425" cy="2442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5425" cy="244232"/>
            </a:xfrm>
            <a:custGeom>
              <a:avLst/>
              <a:gdLst/>
              <a:ahLst/>
              <a:cxnLst/>
              <a:rect l="l" t="t" r="r" b="b"/>
              <a:pathLst>
                <a:path w="915425" h="244232">
                  <a:moveTo>
                    <a:pt x="122116" y="0"/>
                  </a:moveTo>
                  <a:lnTo>
                    <a:pt x="793309" y="0"/>
                  </a:lnTo>
                  <a:cubicBezTo>
                    <a:pt x="860752" y="0"/>
                    <a:pt x="915425" y="54673"/>
                    <a:pt x="915425" y="122116"/>
                  </a:cubicBezTo>
                  <a:lnTo>
                    <a:pt x="915425" y="122116"/>
                  </a:lnTo>
                  <a:cubicBezTo>
                    <a:pt x="915425" y="189559"/>
                    <a:pt x="860752" y="244232"/>
                    <a:pt x="793309" y="244232"/>
                  </a:cubicBezTo>
                  <a:lnTo>
                    <a:pt x="122116" y="244232"/>
                  </a:lnTo>
                  <a:cubicBezTo>
                    <a:pt x="54673" y="244232"/>
                    <a:pt x="0" y="189559"/>
                    <a:pt x="0" y="122116"/>
                  </a:cubicBezTo>
                  <a:lnTo>
                    <a:pt x="0" y="122116"/>
                  </a:lnTo>
                  <a:cubicBezTo>
                    <a:pt x="0" y="54673"/>
                    <a:pt x="54673" y="0"/>
                    <a:pt x="122116" y="0"/>
                  </a:cubicBezTo>
                  <a:close/>
                </a:path>
              </a:pathLst>
            </a:custGeom>
            <a:solidFill>
              <a:srgbClr val="DD95FF">
                <a:alpha val="49804"/>
              </a:srgbClr>
            </a:solidFill>
            <a:ln w="38100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915425" cy="196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125048" y="8699671"/>
            <a:ext cx="2697338" cy="38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</a:pPr>
            <a:r>
              <a:rPr lang="en-US" sz="2903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Thank You.</a:t>
            </a:r>
          </a:p>
        </p:txBody>
      </p:sp>
      <p:grpSp>
        <p:nvGrpSpPr>
          <p:cNvPr id="18" name="Group 18"/>
          <p:cNvGrpSpPr/>
          <p:nvPr/>
        </p:nvGrpSpPr>
        <p:grpSpPr>
          <a:xfrm rot="-10800000">
            <a:off x="13232024" y="8466479"/>
            <a:ext cx="794425" cy="794425"/>
            <a:chOff x="0" y="0"/>
            <a:chExt cx="1059234" cy="105923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59234" cy="105923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D95FF">
                  <a:alpha val="49804"/>
                </a:srgbClr>
              </a:solidFill>
              <a:ln w="38100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417133" y="340424"/>
              <a:ext cx="224967" cy="378385"/>
            </a:xfrm>
            <a:custGeom>
              <a:avLst/>
              <a:gdLst/>
              <a:ahLst/>
              <a:cxnLst/>
              <a:rect l="l" t="t" r="r" b="b"/>
              <a:pathLst>
                <a:path w="224967" h="378385">
                  <a:moveTo>
                    <a:pt x="0" y="0"/>
                  </a:moveTo>
                  <a:lnTo>
                    <a:pt x="224967" y="0"/>
                  </a:lnTo>
                  <a:lnTo>
                    <a:pt x="224967" y="378385"/>
                  </a:lnTo>
                  <a:lnTo>
                    <a:pt x="0" y="378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742855" y="-1087138"/>
            <a:ext cx="10744692" cy="9164327"/>
          </a:xfrm>
          <a:custGeom>
            <a:avLst/>
            <a:gdLst/>
            <a:ahLst/>
            <a:cxnLst/>
            <a:rect l="l" t="t" r="r" b="b"/>
            <a:pathLst>
              <a:path w="10744692" h="9164327">
                <a:moveTo>
                  <a:pt x="0" y="0"/>
                </a:moveTo>
                <a:lnTo>
                  <a:pt x="10744692" y="0"/>
                </a:lnTo>
                <a:lnTo>
                  <a:pt x="10744692" y="9164326"/>
                </a:lnTo>
                <a:lnTo>
                  <a:pt x="0" y="9164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5010893"/>
            <a:ext cx="18364200" cy="6381492"/>
            <a:chOff x="0" y="0"/>
            <a:chExt cx="6011107" cy="19683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1108" cy="1968329"/>
            </a:xfrm>
            <a:custGeom>
              <a:avLst/>
              <a:gdLst/>
              <a:ahLst/>
              <a:cxnLst/>
              <a:rect l="l" t="t" r="r" b="b"/>
              <a:pathLst>
                <a:path w="6011108" h="1968329">
                  <a:moveTo>
                    <a:pt x="13904" y="0"/>
                  </a:moveTo>
                  <a:lnTo>
                    <a:pt x="5997204" y="0"/>
                  </a:lnTo>
                  <a:cubicBezTo>
                    <a:pt x="6000891" y="0"/>
                    <a:pt x="6004428" y="1465"/>
                    <a:pt x="6007035" y="4072"/>
                  </a:cubicBezTo>
                  <a:cubicBezTo>
                    <a:pt x="6009642" y="6680"/>
                    <a:pt x="6011108" y="10216"/>
                    <a:pt x="6011108" y="13904"/>
                  </a:cubicBezTo>
                  <a:lnTo>
                    <a:pt x="6011108" y="1954425"/>
                  </a:lnTo>
                  <a:cubicBezTo>
                    <a:pt x="6011108" y="1958112"/>
                    <a:pt x="6009642" y="1961649"/>
                    <a:pt x="6007035" y="1964256"/>
                  </a:cubicBezTo>
                  <a:cubicBezTo>
                    <a:pt x="6004428" y="1966864"/>
                    <a:pt x="6000891" y="1968329"/>
                    <a:pt x="5997204" y="1968329"/>
                  </a:cubicBezTo>
                  <a:lnTo>
                    <a:pt x="13904" y="1968329"/>
                  </a:lnTo>
                  <a:cubicBezTo>
                    <a:pt x="10216" y="1968329"/>
                    <a:pt x="6680" y="1966864"/>
                    <a:pt x="4072" y="1964256"/>
                  </a:cubicBezTo>
                  <a:cubicBezTo>
                    <a:pt x="1465" y="1961649"/>
                    <a:pt x="0" y="1958112"/>
                    <a:pt x="0" y="1954425"/>
                  </a:cubicBezTo>
                  <a:lnTo>
                    <a:pt x="0" y="13904"/>
                  </a:lnTo>
                  <a:cubicBezTo>
                    <a:pt x="0" y="10216"/>
                    <a:pt x="1465" y="6680"/>
                    <a:pt x="4072" y="4072"/>
                  </a:cubicBezTo>
                  <a:cubicBezTo>
                    <a:pt x="6680" y="1465"/>
                    <a:pt x="10216" y="0"/>
                    <a:pt x="1390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6011107" cy="1920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4946483">
            <a:off x="5182577" y="7746065"/>
            <a:ext cx="9641644" cy="10802963"/>
          </a:xfrm>
          <a:custGeom>
            <a:avLst/>
            <a:gdLst/>
            <a:ahLst/>
            <a:cxnLst/>
            <a:rect l="l" t="t" r="r" b="b"/>
            <a:pathLst>
              <a:path w="9641644" h="10802963">
                <a:moveTo>
                  <a:pt x="0" y="0"/>
                </a:moveTo>
                <a:lnTo>
                  <a:pt x="9641645" y="0"/>
                </a:lnTo>
                <a:lnTo>
                  <a:pt x="9641645" y="10802962"/>
                </a:lnTo>
                <a:lnTo>
                  <a:pt x="0" y="10802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16095" y="-2428157"/>
            <a:ext cx="11526050" cy="11295529"/>
          </a:xfrm>
          <a:custGeom>
            <a:avLst/>
            <a:gdLst/>
            <a:ahLst/>
            <a:cxnLst/>
            <a:rect l="l" t="t" r="r" b="b"/>
            <a:pathLst>
              <a:path w="11526050" h="11295529">
                <a:moveTo>
                  <a:pt x="0" y="0"/>
                </a:moveTo>
                <a:lnTo>
                  <a:pt x="11526050" y="0"/>
                </a:lnTo>
                <a:lnTo>
                  <a:pt x="11526050" y="11295529"/>
                </a:lnTo>
                <a:lnTo>
                  <a:pt x="0" y="1129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95922" y="5517115"/>
            <a:ext cx="711765" cy="711765"/>
          </a:xfrm>
          <a:custGeom>
            <a:avLst/>
            <a:gdLst/>
            <a:ahLst/>
            <a:cxnLst/>
            <a:rect l="l" t="t" r="r" b="b"/>
            <a:pathLst>
              <a:path w="711765" h="711765">
                <a:moveTo>
                  <a:pt x="0" y="0"/>
                </a:moveTo>
                <a:lnTo>
                  <a:pt x="711766" y="0"/>
                </a:lnTo>
                <a:lnTo>
                  <a:pt x="711766" y="711766"/>
                </a:lnTo>
                <a:lnTo>
                  <a:pt x="0" y="71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95922" y="7198555"/>
            <a:ext cx="711765" cy="711765"/>
          </a:xfrm>
          <a:custGeom>
            <a:avLst/>
            <a:gdLst/>
            <a:ahLst/>
            <a:cxnLst/>
            <a:rect l="l" t="t" r="r" b="b"/>
            <a:pathLst>
              <a:path w="711765" h="711765">
                <a:moveTo>
                  <a:pt x="0" y="0"/>
                </a:moveTo>
                <a:lnTo>
                  <a:pt x="711766" y="0"/>
                </a:lnTo>
                <a:lnTo>
                  <a:pt x="711766" y="711765"/>
                </a:lnTo>
                <a:lnTo>
                  <a:pt x="0" y="711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96799" y="1901928"/>
            <a:ext cx="593598" cy="2079482"/>
          </a:xfrm>
          <a:custGeom>
            <a:avLst/>
            <a:gdLst/>
            <a:ahLst/>
            <a:cxnLst/>
            <a:rect l="l" t="t" r="r" b="b"/>
            <a:pathLst>
              <a:path w="593598" h="2079482">
                <a:moveTo>
                  <a:pt x="0" y="0"/>
                </a:moveTo>
                <a:lnTo>
                  <a:pt x="593598" y="0"/>
                </a:lnTo>
                <a:lnTo>
                  <a:pt x="593598" y="2079482"/>
                </a:lnTo>
                <a:lnTo>
                  <a:pt x="0" y="2079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991201" y="1975039"/>
            <a:ext cx="593598" cy="2079482"/>
          </a:xfrm>
          <a:custGeom>
            <a:avLst/>
            <a:gdLst/>
            <a:ahLst/>
            <a:cxnLst/>
            <a:rect l="l" t="t" r="r" b="b"/>
            <a:pathLst>
              <a:path w="593598" h="2079482">
                <a:moveTo>
                  <a:pt x="0" y="0"/>
                </a:moveTo>
                <a:lnTo>
                  <a:pt x="593598" y="0"/>
                </a:lnTo>
                <a:lnTo>
                  <a:pt x="593598" y="2079483"/>
                </a:lnTo>
                <a:lnTo>
                  <a:pt x="0" y="2079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404410" y="1028700"/>
            <a:ext cx="854890" cy="85489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85796" y="8584796"/>
            <a:ext cx="673504" cy="673504"/>
          </a:xfrm>
          <a:custGeom>
            <a:avLst/>
            <a:gdLst/>
            <a:ahLst/>
            <a:cxnLst/>
            <a:rect l="l" t="t" r="r" b="b"/>
            <a:pathLst>
              <a:path w="673504" h="673504">
                <a:moveTo>
                  <a:pt x="0" y="0"/>
                </a:moveTo>
                <a:lnTo>
                  <a:pt x="673504" y="0"/>
                </a:lnTo>
                <a:lnTo>
                  <a:pt x="673504" y="673504"/>
                </a:lnTo>
                <a:lnTo>
                  <a:pt x="0" y="673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95922" y="2044803"/>
            <a:ext cx="7831464" cy="182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9"/>
              </a:lnSpc>
            </a:pPr>
            <a:r>
              <a:rPr lang="en-US" sz="7099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Project 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580564" y="129798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10525" y="5440915"/>
            <a:ext cx="12905541" cy="129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Objective: </a:t>
            </a:r>
          </a:p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Create a Smart Traffic Management System using SQL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99799" y="7122355"/>
            <a:ext cx="13193886" cy="392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Key Features:</a:t>
            </a:r>
          </a:p>
          <a:p>
            <a:pPr algn="l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Vehicle Tracking                     Traffic Light Automation    </a:t>
            </a:r>
          </a:p>
          <a:p>
            <a:pPr algn="l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Sensor Data Analysis             Violation Monitoring</a:t>
            </a:r>
          </a:p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Reports &amp; Views</a:t>
            </a:r>
          </a:p>
          <a:p>
            <a:pPr algn="l">
              <a:lnSpc>
                <a:spcPts val="5180"/>
              </a:lnSpc>
            </a:pPr>
            <a:endParaRPr lang="en-US" sz="3700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24352" y="-7451350"/>
            <a:ext cx="14500885" cy="16960099"/>
          </a:xfrm>
          <a:custGeom>
            <a:avLst/>
            <a:gdLst/>
            <a:ahLst/>
            <a:cxnLst/>
            <a:rect l="l" t="t" r="r" b="b"/>
            <a:pathLst>
              <a:path w="14500885" h="16960099">
                <a:moveTo>
                  <a:pt x="0" y="0"/>
                </a:moveTo>
                <a:lnTo>
                  <a:pt x="14500885" y="0"/>
                </a:lnTo>
                <a:lnTo>
                  <a:pt x="14500885" y="16960100"/>
                </a:lnTo>
                <a:lnTo>
                  <a:pt x="0" y="1696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91666" y="-1627403"/>
            <a:ext cx="11454740" cy="9392887"/>
          </a:xfrm>
          <a:custGeom>
            <a:avLst/>
            <a:gdLst/>
            <a:ahLst/>
            <a:cxnLst/>
            <a:rect l="l" t="t" r="r" b="b"/>
            <a:pathLst>
              <a:path w="11454740" h="9392887">
                <a:moveTo>
                  <a:pt x="0" y="0"/>
                </a:moveTo>
                <a:lnTo>
                  <a:pt x="11454740" y="0"/>
                </a:lnTo>
                <a:lnTo>
                  <a:pt x="11454740" y="9392887"/>
                </a:lnTo>
                <a:lnTo>
                  <a:pt x="0" y="939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86878" y="2857790"/>
            <a:ext cx="13690936" cy="11677227"/>
          </a:xfrm>
          <a:custGeom>
            <a:avLst/>
            <a:gdLst/>
            <a:ahLst/>
            <a:cxnLst/>
            <a:rect l="l" t="t" r="r" b="b"/>
            <a:pathLst>
              <a:path w="13690936" h="11677227">
                <a:moveTo>
                  <a:pt x="0" y="0"/>
                </a:moveTo>
                <a:lnTo>
                  <a:pt x="13690936" y="0"/>
                </a:lnTo>
                <a:lnTo>
                  <a:pt x="13690936" y="11677227"/>
                </a:lnTo>
                <a:lnTo>
                  <a:pt x="0" y="11677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04118" y="1883590"/>
            <a:ext cx="3651958" cy="3742062"/>
            <a:chOff x="0" y="0"/>
            <a:chExt cx="4869278" cy="498941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869278" cy="4989416"/>
              <a:chOff x="0" y="0"/>
              <a:chExt cx="1289001" cy="132080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89001" cy="1320804"/>
              </a:xfrm>
              <a:custGeom>
                <a:avLst/>
                <a:gdLst/>
                <a:ahLst/>
                <a:cxnLst/>
                <a:rect l="l" t="t" r="r" b="b"/>
                <a:pathLst>
                  <a:path w="1289001" h="1320804">
                    <a:moveTo>
                      <a:pt x="74198" y="0"/>
                    </a:moveTo>
                    <a:lnTo>
                      <a:pt x="1214803" y="0"/>
                    </a:lnTo>
                    <a:cubicBezTo>
                      <a:pt x="1255782" y="0"/>
                      <a:pt x="1289001" y="33219"/>
                      <a:pt x="1289001" y="74198"/>
                    </a:cubicBezTo>
                    <a:lnTo>
                      <a:pt x="1289001" y="1246607"/>
                    </a:lnTo>
                    <a:cubicBezTo>
                      <a:pt x="1289001" y="1266285"/>
                      <a:pt x="1281184" y="1285158"/>
                      <a:pt x="1267269" y="1299072"/>
                    </a:cubicBezTo>
                    <a:cubicBezTo>
                      <a:pt x="1253354" y="1312987"/>
                      <a:pt x="1234482" y="1320804"/>
                      <a:pt x="1214803" y="1320804"/>
                    </a:cubicBezTo>
                    <a:lnTo>
                      <a:pt x="74198" y="1320804"/>
                    </a:lnTo>
                    <a:cubicBezTo>
                      <a:pt x="54519" y="1320804"/>
                      <a:pt x="35647" y="1312987"/>
                      <a:pt x="21732" y="1299072"/>
                    </a:cubicBezTo>
                    <a:cubicBezTo>
                      <a:pt x="7817" y="1285158"/>
                      <a:pt x="0" y="1266285"/>
                      <a:pt x="0" y="1246607"/>
                    </a:cubicBezTo>
                    <a:lnTo>
                      <a:pt x="0" y="74198"/>
                    </a:lnTo>
                    <a:cubicBezTo>
                      <a:pt x="0" y="54519"/>
                      <a:pt x="7817" y="35647"/>
                      <a:pt x="21732" y="21732"/>
                    </a:cubicBezTo>
                    <a:cubicBezTo>
                      <a:pt x="35647" y="7817"/>
                      <a:pt x="54519" y="0"/>
                      <a:pt x="74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47625"/>
                <a:ext cx="1289001" cy="1273179"/>
              </a:xfrm>
              <a:prstGeom prst="rect">
                <a:avLst/>
              </a:prstGeom>
            </p:spPr>
            <p:txBody>
              <a:bodyPr lIns="44393" tIns="44393" rIns="44393" bIns="44393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47029" y="1739745"/>
              <a:ext cx="3775219" cy="1548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59"/>
                </a:lnSpc>
              </a:pPr>
              <a:r>
                <a:rPr lang="en-US" sz="2959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Tracks entry/exit Time Of vehicles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68997" y="435455"/>
              <a:ext cx="2500430" cy="522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5"/>
                </a:lnSpc>
              </a:pPr>
              <a:r>
                <a:rPr lang="en-US" sz="2855" b="1">
                  <a:solidFill>
                    <a:srgbClr val="A44CCD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Vehicles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33467" y="1783928"/>
            <a:ext cx="466935" cy="1635758"/>
          </a:xfrm>
          <a:custGeom>
            <a:avLst/>
            <a:gdLst/>
            <a:ahLst/>
            <a:cxnLst/>
            <a:rect l="l" t="t" r="r" b="b"/>
            <a:pathLst>
              <a:path w="466935" h="1635758">
                <a:moveTo>
                  <a:pt x="0" y="0"/>
                </a:moveTo>
                <a:lnTo>
                  <a:pt x="466934" y="0"/>
                </a:lnTo>
                <a:lnTo>
                  <a:pt x="466934" y="1635758"/>
                </a:lnTo>
                <a:lnTo>
                  <a:pt x="0" y="1635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054533" y="1783928"/>
            <a:ext cx="466935" cy="1635758"/>
          </a:xfrm>
          <a:custGeom>
            <a:avLst/>
            <a:gdLst/>
            <a:ahLst/>
            <a:cxnLst/>
            <a:rect l="l" t="t" r="r" b="b"/>
            <a:pathLst>
              <a:path w="466935" h="1635758">
                <a:moveTo>
                  <a:pt x="0" y="0"/>
                </a:moveTo>
                <a:lnTo>
                  <a:pt x="466934" y="0"/>
                </a:lnTo>
                <a:lnTo>
                  <a:pt x="466934" y="1635758"/>
                </a:lnTo>
                <a:lnTo>
                  <a:pt x="0" y="1635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585796" y="779331"/>
            <a:ext cx="854890" cy="854890"/>
            <a:chOff x="0" y="0"/>
            <a:chExt cx="1139853" cy="113985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139853" cy="113985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34871" y="343177"/>
              <a:ext cx="670111" cy="501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3"/>
                </a:lnSpc>
              </a:pPr>
              <a:r>
                <a:rPr lang="en-US" sz="2703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03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7381029" y="8921548"/>
            <a:ext cx="673504" cy="673504"/>
          </a:xfrm>
          <a:custGeom>
            <a:avLst/>
            <a:gdLst/>
            <a:ahLst/>
            <a:cxnLst/>
            <a:rect l="l" t="t" r="r" b="b"/>
            <a:pathLst>
              <a:path w="673504" h="673504">
                <a:moveTo>
                  <a:pt x="0" y="0"/>
                </a:moveTo>
                <a:lnTo>
                  <a:pt x="673504" y="0"/>
                </a:lnTo>
                <a:lnTo>
                  <a:pt x="673504" y="673504"/>
                </a:lnTo>
                <a:lnTo>
                  <a:pt x="0" y="673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3361283" y="1783928"/>
            <a:ext cx="3651958" cy="3742062"/>
            <a:chOff x="0" y="0"/>
            <a:chExt cx="4869278" cy="498941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869278" cy="4989416"/>
              <a:chOff x="0" y="0"/>
              <a:chExt cx="1289001" cy="132080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89001" cy="1320804"/>
              </a:xfrm>
              <a:custGeom>
                <a:avLst/>
                <a:gdLst/>
                <a:ahLst/>
                <a:cxnLst/>
                <a:rect l="l" t="t" r="r" b="b"/>
                <a:pathLst>
                  <a:path w="1289001" h="1320804">
                    <a:moveTo>
                      <a:pt x="74198" y="0"/>
                    </a:moveTo>
                    <a:lnTo>
                      <a:pt x="1214803" y="0"/>
                    </a:lnTo>
                    <a:cubicBezTo>
                      <a:pt x="1255782" y="0"/>
                      <a:pt x="1289001" y="33219"/>
                      <a:pt x="1289001" y="74198"/>
                    </a:cubicBezTo>
                    <a:lnTo>
                      <a:pt x="1289001" y="1246607"/>
                    </a:lnTo>
                    <a:cubicBezTo>
                      <a:pt x="1289001" y="1266285"/>
                      <a:pt x="1281184" y="1285158"/>
                      <a:pt x="1267269" y="1299072"/>
                    </a:cubicBezTo>
                    <a:cubicBezTo>
                      <a:pt x="1253354" y="1312987"/>
                      <a:pt x="1234482" y="1320804"/>
                      <a:pt x="1214803" y="1320804"/>
                    </a:cubicBezTo>
                    <a:lnTo>
                      <a:pt x="74198" y="1320804"/>
                    </a:lnTo>
                    <a:cubicBezTo>
                      <a:pt x="54519" y="1320804"/>
                      <a:pt x="35647" y="1312987"/>
                      <a:pt x="21732" y="1299072"/>
                    </a:cubicBezTo>
                    <a:cubicBezTo>
                      <a:pt x="7817" y="1285158"/>
                      <a:pt x="0" y="1266285"/>
                      <a:pt x="0" y="1246607"/>
                    </a:cubicBezTo>
                    <a:lnTo>
                      <a:pt x="0" y="74198"/>
                    </a:lnTo>
                    <a:cubicBezTo>
                      <a:pt x="0" y="54519"/>
                      <a:pt x="7817" y="35647"/>
                      <a:pt x="21732" y="21732"/>
                    </a:cubicBezTo>
                    <a:cubicBezTo>
                      <a:pt x="35647" y="7817"/>
                      <a:pt x="54519" y="0"/>
                      <a:pt x="74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47625"/>
                <a:ext cx="1289001" cy="1273179"/>
              </a:xfrm>
              <a:prstGeom prst="rect">
                <a:avLst/>
              </a:prstGeom>
            </p:spPr>
            <p:txBody>
              <a:bodyPr lIns="44393" tIns="44393" rIns="44393" bIns="44393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968997" y="435455"/>
              <a:ext cx="2500430" cy="522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5"/>
                </a:lnSpc>
              </a:pPr>
              <a:r>
                <a:rPr lang="en-US" sz="2855" b="1">
                  <a:solidFill>
                    <a:srgbClr val="A44CCD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Sensors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34391" y="1441550"/>
              <a:ext cx="3744430" cy="276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4"/>
                </a:lnSpc>
              </a:pPr>
              <a:r>
                <a:rPr lang="en-US" sz="296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Vehicle counts at different locations by Sensor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4118" y="6055665"/>
            <a:ext cx="3651958" cy="4104012"/>
            <a:chOff x="0" y="0"/>
            <a:chExt cx="4869278" cy="547201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869278" cy="5472016"/>
              <a:chOff x="0" y="0"/>
              <a:chExt cx="1289001" cy="144855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89001" cy="1448559"/>
              </a:xfrm>
              <a:custGeom>
                <a:avLst/>
                <a:gdLst/>
                <a:ahLst/>
                <a:cxnLst/>
                <a:rect l="l" t="t" r="r" b="b"/>
                <a:pathLst>
                  <a:path w="1289001" h="1448559">
                    <a:moveTo>
                      <a:pt x="74198" y="0"/>
                    </a:moveTo>
                    <a:lnTo>
                      <a:pt x="1214803" y="0"/>
                    </a:lnTo>
                    <a:cubicBezTo>
                      <a:pt x="1255782" y="0"/>
                      <a:pt x="1289001" y="33219"/>
                      <a:pt x="1289001" y="74198"/>
                    </a:cubicBezTo>
                    <a:lnTo>
                      <a:pt x="1289001" y="1374361"/>
                    </a:lnTo>
                    <a:cubicBezTo>
                      <a:pt x="1289001" y="1394040"/>
                      <a:pt x="1281184" y="1412912"/>
                      <a:pt x="1267269" y="1426827"/>
                    </a:cubicBezTo>
                    <a:cubicBezTo>
                      <a:pt x="1253354" y="1440742"/>
                      <a:pt x="1234482" y="1448559"/>
                      <a:pt x="1214803" y="1448559"/>
                    </a:cubicBezTo>
                    <a:lnTo>
                      <a:pt x="74198" y="1448559"/>
                    </a:lnTo>
                    <a:cubicBezTo>
                      <a:pt x="54519" y="1448559"/>
                      <a:pt x="35647" y="1440742"/>
                      <a:pt x="21732" y="1426827"/>
                    </a:cubicBezTo>
                    <a:cubicBezTo>
                      <a:pt x="7817" y="1412912"/>
                      <a:pt x="0" y="1394040"/>
                      <a:pt x="0" y="1374361"/>
                    </a:cubicBezTo>
                    <a:lnTo>
                      <a:pt x="0" y="74198"/>
                    </a:lnTo>
                    <a:cubicBezTo>
                      <a:pt x="0" y="54519"/>
                      <a:pt x="7817" y="35647"/>
                      <a:pt x="21732" y="21732"/>
                    </a:cubicBezTo>
                    <a:cubicBezTo>
                      <a:pt x="35647" y="7817"/>
                      <a:pt x="54519" y="0"/>
                      <a:pt x="74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47625"/>
                <a:ext cx="1289001" cy="1400934"/>
              </a:xfrm>
              <a:prstGeom prst="rect">
                <a:avLst/>
              </a:prstGeom>
            </p:spPr>
            <p:txBody>
              <a:bodyPr lIns="44393" tIns="44393" rIns="44393" bIns="44393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734391" y="480990"/>
              <a:ext cx="3509823" cy="522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5"/>
                </a:lnSpc>
              </a:pPr>
              <a:r>
                <a:rPr lang="en-US" sz="2855" b="1">
                  <a:solidFill>
                    <a:srgbClr val="A44CCD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Traffic Light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34391" y="1924150"/>
              <a:ext cx="3744430" cy="1372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4"/>
                </a:lnSpc>
              </a:pPr>
              <a:r>
                <a:rPr lang="en-US" sz="296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Signal status management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361283" y="6055665"/>
            <a:ext cx="3651958" cy="4104012"/>
            <a:chOff x="0" y="0"/>
            <a:chExt cx="1289001" cy="14485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89001" cy="1448559"/>
            </a:xfrm>
            <a:custGeom>
              <a:avLst/>
              <a:gdLst/>
              <a:ahLst/>
              <a:cxnLst/>
              <a:rect l="l" t="t" r="r" b="b"/>
              <a:pathLst>
                <a:path w="1289001" h="1448559">
                  <a:moveTo>
                    <a:pt x="74198" y="0"/>
                  </a:moveTo>
                  <a:lnTo>
                    <a:pt x="1214803" y="0"/>
                  </a:lnTo>
                  <a:cubicBezTo>
                    <a:pt x="1255782" y="0"/>
                    <a:pt x="1289001" y="33219"/>
                    <a:pt x="1289001" y="74198"/>
                  </a:cubicBezTo>
                  <a:lnTo>
                    <a:pt x="1289001" y="1374361"/>
                  </a:lnTo>
                  <a:cubicBezTo>
                    <a:pt x="1289001" y="1394040"/>
                    <a:pt x="1281184" y="1412912"/>
                    <a:pt x="1267269" y="1426827"/>
                  </a:cubicBezTo>
                  <a:cubicBezTo>
                    <a:pt x="1253354" y="1440742"/>
                    <a:pt x="1234482" y="1448559"/>
                    <a:pt x="1214803" y="1448559"/>
                  </a:cubicBezTo>
                  <a:lnTo>
                    <a:pt x="74198" y="1448559"/>
                  </a:lnTo>
                  <a:cubicBezTo>
                    <a:pt x="54519" y="1448559"/>
                    <a:pt x="35647" y="1440742"/>
                    <a:pt x="21732" y="1426827"/>
                  </a:cubicBezTo>
                  <a:cubicBezTo>
                    <a:pt x="7817" y="1412912"/>
                    <a:pt x="0" y="1394040"/>
                    <a:pt x="0" y="1374361"/>
                  </a:cubicBezTo>
                  <a:lnTo>
                    <a:pt x="0" y="74198"/>
                  </a:lnTo>
                  <a:cubicBezTo>
                    <a:pt x="0" y="54519"/>
                    <a:pt x="7817" y="35647"/>
                    <a:pt x="21732" y="21732"/>
                  </a:cubicBezTo>
                  <a:cubicBezTo>
                    <a:pt x="35647" y="7817"/>
                    <a:pt x="54519" y="0"/>
                    <a:pt x="7419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47625"/>
              <a:ext cx="1289001" cy="1400934"/>
            </a:xfrm>
            <a:prstGeom prst="rect">
              <a:avLst/>
            </a:prstGeom>
          </p:spPr>
          <p:txBody>
            <a:bodyPr lIns="44393" tIns="44393" rIns="44393" bIns="44393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7069540" y="3164927"/>
            <a:ext cx="4722126" cy="4722126"/>
          </a:xfrm>
          <a:custGeom>
            <a:avLst/>
            <a:gdLst/>
            <a:ahLst/>
            <a:cxnLst/>
            <a:rect l="l" t="t" r="r" b="b"/>
            <a:pathLst>
              <a:path w="4722126" h="4722126">
                <a:moveTo>
                  <a:pt x="0" y="0"/>
                </a:moveTo>
                <a:lnTo>
                  <a:pt x="4722126" y="0"/>
                </a:lnTo>
                <a:lnTo>
                  <a:pt x="4722126" y="4722126"/>
                </a:lnTo>
                <a:lnTo>
                  <a:pt x="0" y="47221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404118" y="961757"/>
            <a:ext cx="7831464" cy="6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5099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Database Schema: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12076" y="6430695"/>
            <a:ext cx="2632367" cy="37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855" b="1">
                <a:solidFill>
                  <a:srgbClr val="A44CCD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Violations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912076" y="7479727"/>
            <a:ext cx="2808322" cy="1572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4"/>
              </a:lnSpc>
            </a:pPr>
            <a:r>
              <a:rPr lang="en-US" sz="296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Records traffic violations by vehicle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212540" y="2892250"/>
            <a:ext cx="16257797" cy="13866546"/>
          </a:xfrm>
          <a:custGeom>
            <a:avLst/>
            <a:gdLst/>
            <a:ahLst/>
            <a:cxnLst/>
            <a:rect l="l" t="t" r="r" b="b"/>
            <a:pathLst>
              <a:path w="16257797" h="13866546">
                <a:moveTo>
                  <a:pt x="0" y="0"/>
                </a:moveTo>
                <a:lnTo>
                  <a:pt x="16257797" y="0"/>
                </a:lnTo>
                <a:lnTo>
                  <a:pt x="16257797" y="13866546"/>
                </a:lnTo>
                <a:lnTo>
                  <a:pt x="0" y="13866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79827" y="-347287"/>
            <a:ext cx="13627235" cy="10981574"/>
            <a:chOff x="0" y="0"/>
            <a:chExt cx="4203230" cy="33871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3230" cy="3387194"/>
            </a:xfrm>
            <a:custGeom>
              <a:avLst/>
              <a:gdLst/>
              <a:ahLst/>
              <a:cxnLst/>
              <a:rect l="l" t="t" r="r" b="b"/>
              <a:pathLst>
                <a:path w="4203230" h="3387194">
                  <a:moveTo>
                    <a:pt x="19884" y="0"/>
                  </a:moveTo>
                  <a:lnTo>
                    <a:pt x="4183346" y="0"/>
                  </a:lnTo>
                  <a:cubicBezTo>
                    <a:pt x="4188619" y="0"/>
                    <a:pt x="4193677" y="2095"/>
                    <a:pt x="4197406" y="5824"/>
                  </a:cubicBezTo>
                  <a:cubicBezTo>
                    <a:pt x="4201135" y="9553"/>
                    <a:pt x="4203230" y="14611"/>
                    <a:pt x="4203230" y="19884"/>
                  </a:cubicBezTo>
                  <a:lnTo>
                    <a:pt x="4203230" y="3367310"/>
                  </a:lnTo>
                  <a:cubicBezTo>
                    <a:pt x="4203230" y="3378291"/>
                    <a:pt x="4194327" y="3387194"/>
                    <a:pt x="4183346" y="3387194"/>
                  </a:cubicBezTo>
                  <a:lnTo>
                    <a:pt x="19884" y="3387194"/>
                  </a:lnTo>
                  <a:cubicBezTo>
                    <a:pt x="8902" y="3387194"/>
                    <a:pt x="0" y="3378291"/>
                    <a:pt x="0" y="3367310"/>
                  </a:cubicBezTo>
                  <a:lnTo>
                    <a:pt x="0" y="19884"/>
                  </a:lnTo>
                  <a:cubicBezTo>
                    <a:pt x="0" y="8902"/>
                    <a:pt x="8902" y="0"/>
                    <a:pt x="198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4203230" cy="33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310245"/>
            <a:ext cx="931074" cy="931074"/>
          </a:xfrm>
          <a:custGeom>
            <a:avLst/>
            <a:gdLst/>
            <a:ahLst/>
            <a:cxnLst/>
            <a:rect l="l" t="t" r="r" b="b"/>
            <a:pathLst>
              <a:path w="931074" h="931074">
                <a:moveTo>
                  <a:pt x="0" y="0"/>
                </a:moveTo>
                <a:lnTo>
                  <a:pt x="931074" y="0"/>
                </a:lnTo>
                <a:lnTo>
                  <a:pt x="931074" y="931074"/>
                </a:lnTo>
                <a:lnTo>
                  <a:pt x="0" y="93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97319" y="6752814"/>
            <a:ext cx="10005365" cy="8533742"/>
          </a:xfrm>
          <a:custGeom>
            <a:avLst/>
            <a:gdLst/>
            <a:ahLst/>
            <a:cxnLst/>
            <a:rect l="l" t="t" r="r" b="b"/>
            <a:pathLst>
              <a:path w="10005365" h="8533742">
                <a:moveTo>
                  <a:pt x="0" y="0"/>
                </a:moveTo>
                <a:lnTo>
                  <a:pt x="10005365" y="0"/>
                </a:lnTo>
                <a:lnTo>
                  <a:pt x="10005365" y="8533742"/>
                </a:lnTo>
                <a:lnTo>
                  <a:pt x="0" y="853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404410" y="1028700"/>
            <a:ext cx="854890" cy="8548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D95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43390" y="1456145"/>
            <a:ext cx="886781" cy="3106557"/>
          </a:xfrm>
          <a:custGeom>
            <a:avLst/>
            <a:gdLst/>
            <a:ahLst/>
            <a:cxnLst/>
            <a:rect l="l" t="t" r="r" b="b"/>
            <a:pathLst>
              <a:path w="886781" h="3106557">
                <a:moveTo>
                  <a:pt x="0" y="0"/>
                </a:moveTo>
                <a:lnTo>
                  <a:pt x="886780" y="0"/>
                </a:lnTo>
                <a:lnTo>
                  <a:pt x="886780" y="3106557"/>
                </a:lnTo>
                <a:lnTo>
                  <a:pt x="0" y="3106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946483">
            <a:off x="4852810" y="-5537710"/>
            <a:ext cx="7344918" cy="8229600"/>
          </a:xfrm>
          <a:custGeom>
            <a:avLst/>
            <a:gdLst/>
            <a:ahLst/>
            <a:cxnLst/>
            <a:rect l="l" t="t" r="r" b="b"/>
            <a:pathLst>
              <a:path w="7344918" h="8229600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580564" y="129798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DD95FF"/>
                </a:solidFill>
                <a:latin typeface="Quicksand"/>
                <a:ea typeface="Quicksand"/>
                <a:cs typeface="Quicksand"/>
                <a:sym typeface="Quicksan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8172" y="3873152"/>
            <a:ext cx="5548187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Vehicles Table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40604" y="2168812"/>
            <a:ext cx="9836427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Vehicle ID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Plate Number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Vehicle Type (Car, Bike, Bus, Truck)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Entry &amp; Exit Time</a:t>
            </a:r>
          </a:p>
          <a:p>
            <a:pPr algn="ctr">
              <a:lnSpc>
                <a:spcPts val="6300"/>
              </a:lnSpc>
            </a:pPr>
            <a:endParaRPr lang="en-US" sz="4500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81151" y="904875"/>
            <a:ext cx="4577667" cy="104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Attributes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25269" y="6024961"/>
            <a:ext cx="3554492" cy="14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dirty="0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Use Case: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8100370" y="6993372"/>
            <a:ext cx="7437358" cy="232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l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Calculate waiting time</a:t>
            </a:r>
          </a:p>
          <a:p>
            <a:pPr marL="949964" lvl="1" indent="-474982" algn="l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Detect vehicles inside city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212540" y="2892250"/>
            <a:ext cx="16257797" cy="13866546"/>
          </a:xfrm>
          <a:custGeom>
            <a:avLst/>
            <a:gdLst/>
            <a:ahLst/>
            <a:cxnLst/>
            <a:rect l="l" t="t" r="r" b="b"/>
            <a:pathLst>
              <a:path w="16257797" h="13866546">
                <a:moveTo>
                  <a:pt x="0" y="0"/>
                </a:moveTo>
                <a:lnTo>
                  <a:pt x="16257797" y="0"/>
                </a:lnTo>
                <a:lnTo>
                  <a:pt x="16257797" y="13866546"/>
                </a:lnTo>
                <a:lnTo>
                  <a:pt x="0" y="13866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79827" y="-347287"/>
            <a:ext cx="13627235" cy="10981574"/>
            <a:chOff x="0" y="0"/>
            <a:chExt cx="4203230" cy="33871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3230" cy="3387194"/>
            </a:xfrm>
            <a:custGeom>
              <a:avLst/>
              <a:gdLst/>
              <a:ahLst/>
              <a:cxnLst/>
              <a:rect l="l" t="t" r="r" b="b"/>
              <a:pathLst>
                <a:path w="4203230" h="3387194">
                  <a:moveTo>
                    <a:pt x="19884" y="0"/>
                  </a:moveTo>
                  <a:lnTo>
                    <a:pt x="4183346" y="0"/>
                  </a:lnTo>
                  <a:cubicBezTo>
                    <a:pt x="4188619" y="0"/>
                    <a:pt x="4193677" y="2095"/>
                    <a:pt x="4197406" y="5824"/>
                  </a:cubicBezTo>
                  <a:cubicBezTo>
                    <a:pt x="4201135" y="9553"/>
                    <a:pt x="4203230" y="14611"/>
                    <a:pt x="4203230" y="19884"/>
                  </a:cubicBezTo>
                  <a:lnTo>
                    <a:pt x="4203230" y="3367310"/>
                  </a:lnTo>
                  <a:cubicBezTo>
                    <a:pt x="4203230" y="3378291"/>
                    <a:pt x="4194327" y="3387194"/>
                    <a:pt x="4183346" y="3387194"/>
                  </a:cubicBezTo>
                  <a:lnTo>
                    <a:pt x="19884" y="3387194"/>
                  </a:lnTo>
                  <a:cubicBezTo>
                    <a:pt x="8902" y="3387194"/>
                    <a:pt x="0" y="3378291"/>
                    <a:pt x="0" y="3367310"/>
                  </a:cubicBezTo>
                  <a:lnTo>
                    <a:pt x="0" y="19884"/>
                  </a:lnTo>
                  <a:cubicBezTo>
                    <a:pt x="0" y="8902"/>
                    <a:pt x="8902" y="0"/>
                    <a:pt x="198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4203230" cy="33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310245"/>
            <a:ext cx="931074" cy="931074"/>
          </a:xfrm>
          <a:custGeom>
            <a:avLst/>
            <a:gdLst/>
            <a:ahLst/>
            <a:cxnLst/>
            <a:rect l="l" t="t" r="r" b="b"/>
            <a:pathLst>
              <a:path w="931074" h="931074">
                <a:moveTo>
                  <a:pt x="0" y="0"/>
                </a:moveTo>
                <a:lnTo>
                  <a:pt x="931074" y="0"/>
                </a:lnTo>
                <a:lnTo>
                  <a:pt x="931074" y="931074"/>
                </a:lnTo>
                <a:lnTo>
                  <a:pt x="0" y="93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97319" y="6752814"/>
            <a:ext cx="10005365" cy="8533742"/>
          </a:xfrm>
          <a:custGeom>
            <a:avLst/>
            <a:gdLst/>
            <a:ahLst/>
            <a:cxnLst/>
            <a:rect l="l" t="t" r="r" b="b"/>
            <a:pathLst>
              <a:path w="10005365" h="8533742">
                <a:moveTo>
                  <a:pt x="0" y="0"/>
                </a:moveTo>
                <a:lnTo>
                  <a:pt x="10005365" y="0"/>
                </a:lnTo>
                <a:lnTo>
                  <a:pt x="10005365" y="8533742"/>
                </a:lnTo>
                <a:lnTo>
                  <a:pt x="0" y="853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404410" y="1028700"/>
            <a:ext cx="854890" cy="8548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D95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43390" y="1456145"/>
            <a:ext cx="886781" cy="3106557"/>
          </a:xfrm>
          <a:custGeom>
            <a:avLst/>
            <a:gdLst/>
            <a:ahLst/>
            <a:cxnLst/>
            <a:rect l="l" t="t" r="r" b="b"/>
            <a:pathLst>
              <a:path w="886781" h="3106557">
                <a:moveTo>
                  <a:pt x="0" y="0"/>
                </a:moveTo>
                <a:lnTo>
                  <a:pt x="886780" y="0"/>
                </a:lnTo>
                <a:lnTo>
                  <a:pt x="886780" y="3106557"/>
                </a:lnTo>
                <a:lnTo>
                  <a:pt x="0" y="3106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946483">
            <a:off x="4852810" y="-5537710"/>
            <a:ext cx="7344918" cy="8229600"/>
          </a:xfrm>
          <a:custGeom>
            <a:avLst/>
            <a:gdLst/>
            <a:ahLst/>
            <a:cxnLst/>
            <a:rect l="l" t="t" r="r" b="b"/>
            <a:pathLst>
              <a:path w="7344918" h="8229600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580564" y="129798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DD95FF"/>
                </a:solidFill>
                <a:latin typeface="Quicksand"/>
                <a:ea typeface="Quicksand"/>
                <a:cs typeface="Quicksand"/>
                <a:sym typeface="Quicksan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8172" y="3873152"/>
            <a:ext cx="5548187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Sensors Table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40604" y="2168812"/>
            <a:ext cx="9836427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Sensor ID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Location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Vehicle Count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Recorded Time</a:t>
            </a:r>
          </a:p>
          <a:p>
            <a:pPr algn="ctr">
              <a:lnSpc>
                <a:spcPts val="6300"/>
              </a:lnSpc>
            </a:pPr>
            <a:endParaRPr lang="en-US" sz="450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525269" y="904875"/>
            <a:ext cx="4284821" cy="104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Attributes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25269" y="5574952"/>
            <a:ext cx="3554492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Use Case: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7770745" y="6993372"/>
            <a:ext cx="8096608" cy="232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Identify busiest traffic zones</a:t>
            </a:r>
          </a:p>
          <a:p>
            <a:pPr marL="949964" lvl="1" indent="-474982" algn="l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Detect unusual spikes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212540" y="2892250"/>
            <a:ext cx="16257797" cy="13866546"/>
          </a:xfrm>
          <a:custGeom>
            <a:avLst/>
            <a:gdLst/>
            <a:ahLst/>
            <a:cxnLst/>
            <a:rect l="l" t="t" r="r" b="b"/>
            <a:pathLst>
              <a:path w="16257797" h="13866546">
                <a:moveTo>
                  <a:pt x="0" y="0"/>
                </a:moveTo>
                <a:lnTo>
                  <a:pt x="16257797" y="0"/>
                </a:lnTo>
                <a:lnTo>
                  <a:pt x="16257797" y="13866546"/>
                </a:lnTo>
                <a:lnTo>
                  <a:pt x="0" y="13866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79827" y="-347287"/>
            <a:ext cx="13627235" cy="10981574"/>
            <a:chOff x="0" y="0"/>
            <a:chExt cx="4203230" cy="33871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3230" cy="3387194"/>
            </a:xfrm>
            <a:custGeom>
              <a:avLst/>
              <a:gdLst/>
              <a:ahLst/>
              <a:cxnLst/>
              <a:rect l="l" t="t" r="r" b="b"/>
              <a:pathLst>
                <a:path w="4203230" h="3387194">
                  <a:moveTo>
                    <a:pt x="19884" y="0"/>
                  </a:moveTo>
                  <a:lnTo>
                    <a:pt x="4183346" y="0"/>
                  </a:lnTo>
                  <a:cubicBezTo>
                    <a:pt x="4188619" y="0"/>
                    <a:pt x="4193677" y="2095"/>
                    <a:pt x="4197406" y="5824"/>
                  </a:cubicBezTo>
                  <a:cubicBezTo>
                    <a:pt x="4201135" y="9553"/>
                    <a:pt x="4203230" y="14611"/>
                    <a:pt x="4203230" y="19884"/>
                  </a:cubicBezTo>
                  <a:lnTo>
                    <a:pt x="4203230" y="3367310"/>
                  </a:lnTo>
                  <a:cubicBezTo>
                    <a:pt x="4203230" y="3378291"/>
                    <a:pt x="4194327" y="3387194"/>
                    <a:pt x="4183346" y="3387194"/>
                  </a:cubicBezTo>
                  <a:lnTo>
                    <a:pt x="19884" y="3387194"/>
                  </a:lnTo>
                  <a:cubicBezTo>
                    <a:pt x="8902" y="3387194"/>
                    <a:pt x="0" y="3378291"/>
                    <a:pt x="0" y="3367310"/>
                  </a:cubicBezTo>
                  <a:lnTo>
                    <a:pt x="0" y="19884"/>
                  </a:lnTo>
                  <a:cubicBezTo>
                    <a:pt x="0" y="8902"/>
                    <a:pt x="8902" y="0"/>
                    <a:pt x="198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4203230" cy="33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310245"/>
            <a:ext cx="931074" cy="931074"/>
          </a:xfrm>
          <a:custGeom>
            <a:avLst/>
            <a:gdLst/>
            <a:ahLst/>
            <a:cxnLst/>
            <a:rect l="l" t="t" r="r" b="b"/>
            <a:pathLst>
              <a:path w="931074" h="931074">
                <a:moveTo>
                  <a:pt x="0" y="0"/>
                </a:moveTo>
                <a:lnTo>
                  <a:pt x="931074" y="0"/>
                </a:lnTo>
                <a:lnTo>
                  <a:pt x="931074" y="931074"/>
                </a:lnTo>
                <a:lnTo>
                  <a:pt x="0" y="93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97319" y="6752814"/>
            <a:ext cx="10005365" cy="8533742"/>
          </a:xfrm>
          <a:custGeom>
            <a:avLst/>
            <a:gdLst/>
            <a:ahLst/>
            <a:cxnLst/>
            <a:rect l="l" t="t" r="r" b="b"/>
            <a:pathLst>
              <a:path w="10005365" h="8533742">
                <a:moveTo>
                  <a:pt x="0" y="0"/>
                </a:moveTo>
                <a:lnTo>
                  <a:pt x="10005365" y="0"/>
                </a:lnTo>
                <a:lnTo>
                  <a:pt x="10005365" y="8533742"/>
                </a:lnTo>
                <a:lnTo>
                  <a:pt x="0" y="853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404410" y="1028700"/>
            <a:ext cx="854890" cy="8548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D95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43390" y="1456145"/>
            <a:ext cx="886781" cy="3106557"/>
          </a:xfrm>
          <a:custGeom>
            <a:avLst/>
            <a:gdLst/>
            <a:ahLst/>
            <a:cxnLst/>
            <a:rect l="l" t="t" r="r" b="b"/>
            <a:pathLst>
              <a:path w="886781" h="3106557">
                <a:moveTo>
                  <a:pt x="0" y="0"/>
                </a:moveTo>
                <a:lnTo>
                  <a:pt x="886780" y="0"/>
                </a:lnTo>
                <a:lnTo>
                  <a:pt x="886780" y="3106557"/>
                </a:lnTo>
                <a:lnTo>
                  <a:pt x="0" y="3106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946483">
            <a:off x="4852810" y="-5537710"/>
            <a:ext cx="7344918" cy="8229600"/>
          </a:xfrm>
          <a:custGeom>
            <a:avLst/>
            <a:gdLst/>
            <a:ahLst/>
            <a:cxnLst/>
            <a:rect l="l" t="t" r="r" b="b"/>
            <a:pathLst>
              <a:path w="7344918" h="8229600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580564" y="129798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DD95FF"/>
                </a:solidFill>
                <a:latin typeface="Quicksand"/>
                <a:ea typeface="Quicksand"/>
                <a:cs typeface="Quicksand"/>
                <a:sym typeface="Quicksan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392" y="3873152"/>
            <a:ext cx="6572433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Traffic Light Table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40604" y="2168812"/>
            <a:ext cx="9836427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Light ID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Location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Signal Status (Red, Yellow, Green)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Last Updated Time</a:t>
            </a:r>
          </a:p>
          <a:p>
            <a:pPr algn="ctr">
              <a:lnSpc>
                <a:spcPts val="6300"/>
              </a:lnSpc>
            </a:pPr>
            <a:endParaRPr lang="en-US" sz="450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30692" y="1126539"/>
            <a:ext cx="4284821" cy="104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Attributes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64557" y="5706969"/>
            <a:ext cx="3554492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Use Case: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8014575" y="6993372"/>
            <a:ext cx="8053224" cy="154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l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Auto-adjust signals based on sensor vehicle count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950032" y="2910124"/>
            <a:ext cx="16257797" cy="13866546"/>
          </a:xfrm>
          <a:custGeom>
            <a:avLst/>
            <a:gdLst/>
            <a:ahLst/>
            <a:cxnLst/>
            <a:rect l="l" t="t" r="r" b="b"/>
            <a:pathLst>
              <a:path w="16257797" h="13866546">
                <a:moveTo>
                  <a:pt x="0" y="0"/>
                </a:moveTo>
                <a:lnTo>
                  <a:pt x="16257797" y="0"/>
                </a:lnTo>
                <a:lnTo>
                  <a:pt x="16257797" y="13866546"/>
                </a:lnTo>
                <a:lnTo>
                  <a:pt x="0" y="13866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79827" y="-347287"/>
            <a:ext cx="13627235" cy="10981574"/>
            <a:chOff x="0" y="0"/>
            <a:chExt cx="4203230" cy="33871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3230" cy="3387194"/>
            </a:xfrm>
            <a:custGeom>
              <a:avLst/>
              <a:gdLst/>
              <a:ahLst/>
              <a:cxnLst/>
              <a:rect l="l" t="t" r="r" b="b"/>
              <a:pathLst>
                <a:path w="4203230" h="3387194">
                  <a:moveTo>
                    <a:pt x="19884" y="0"/>
                  </a:moveTo>
                  <a:lnTo>
                    <a:pt x="4183346" y="0"/>
                  </a:lnTo>
                  <a:cubicBezTo>
                    <a:pt x="4188619" y="0"/>
                    <a:pt x="4193677" y="2095"/>
                    <a:pt x="4197406" y="5824"/>
                  </a:cubicBezTo>
                  <a:cubicBezTo>
                    <a:pt x="4201135" y="9553"/>
                    <a:pt x="4203230" y="14611"/>
                    <a:pt x="4203230" y="19884"/>
                  </a:cubicBezTo>
                  <a:lnTo>
                    <a:pt x="4203230" y="3367310"/>
                  </a:lnTo>
                  <a:cubicBezTo>
                    <a:pt x="4203230" y="3378291"/>
                    <a:pt x="4194327" y="3387194"/>
                    <a:pt x="4183346" y="3387194"/>
                  </a:cubicBezTo>
                  <a:lnTo>
                    <a:pt x="19884" y="3387194"/>
                  </a:lnTo>
                  <a:cubicBezTo>
                    <a:pt x="8902" y="3387194"/>
                    <a:pt x="0" y="3378291"/>
                    <a:pt x="0" y="3367310"/>
                  </a:cubicBezTo>
                  <a:lnTo>
                    <a:pt x="0" y="19884"/>
                  </a:lnTo>
                  <a:cubicBezTo>
                    <a:pt x="0" y="8902"/>
                    <a:pt x="8902" y="0"/>
                    <a:pt x="198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4203230" cy="33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310245"/>
            <a:ext cx="931074" cy="931074"/>
          </a:xfrm>
          <a:custGeom>
            <a:avLst/>
            <a:gdLst/>
            <a:ahLst/>
            <a:cxnLst/>
            <a:rect l="l" t="t" r="r" b="b"/>
            <a:pathLst>
              <a:path w="931074" h="931074">
                <a:moveTo>
                  <a:pt x="0" y="0"/>
                </a:moveTo>
                <a:lnTo>
                  <a:pt x="931074" y="0"/>
                </a:lnTo>
                <a:lnTo>
                  <a:pt x="931074" y="931074"/>
                </a:lnTo>
                <a:lnTo>
                  <a:pt x="0" y="93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97319" y="6752814"/>
            <a:ext cx="10005365" cy="8533742"/>
          </a:xfrm>
          <a:custGeom>
            <a:avLst/>
            <a:gdLst/>
            <a:ahLst/>
            <a:cxnLst/>
            <a:rect l="l" t="t" r="r" b="b"/>
            <a:pathLst>
              <a:path w="10005365" h="8533742">
                <a:moveTo>
                  <a:pt x="0" y="0"/>
                </a:moveTo>
                <a:lnTo>
                  <a:pt x="10005365" y="0"/>
                </a:lnTo>
                <a:lnTo>
                  <a:pt x="10005365" y="8533742"/>
                </a:lnTo>
                <a:lnTo>
                  <a:pt x="0" y="853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404410" y="1028700"/>
            <a:ext cx="854890" cy="8548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D95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43390" y="1456145"/>
            <a:ext cx="886781" cy="3106557"/>
          </a:xfrm>
          <a:custGeom>
            <a:avLst/>
            <a:gdLst/>
            <a:ahLst/>
            <a:cxnLst/>
            <a:rect l="l" t="t" r="r" b="b"/>
            <a:pathLst>
              <a:path w="886781" h="3106557">
                <a:moveTo>
                  <a:pt x="0" y="0"/>
                </a:moveTo>
                <a:lnTo>
                  <a:pt x="886780" y="0"/>
                </a:lnTo>
                <a:lnTo>
                  <a:pt x="886780" y="3106557"/>
                </a:lnTo>
                <a:lnTo>
                  <a:pt x="0" y="3106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946483">
            <a:off x="4852810" y="-5537710"/>
            <a:ext cx="7344918" cy="8229600"/>
          </a:xfrm>
          <a:custGeom>
            <a:avLst/>
            <a:gdLst/>
            <a:ahLst/>
            <a:cxnLst/>
            <a:rect l="l" t="t" r="r" b="b"/>
            <a:pathLst>
              <a:path w="7344918" h="8229600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580564" y="129798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DD95FF"/>
                </a:solidFill>
                <a:latin typeface="Quicksand"/>
                <a:ea typeface="Quicksand"/>
                <a:cs typeface="Quicksand"/>
                <a:sym typeface="Quicksand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8172" y="3873152"/>
            <a:ext cx="5548187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Violations Table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40604" y="2168812"/>
            <a:ext cx="9836427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Violation ID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Vehicle ID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Violation Type </a:t>
            </a:r>
          </a:p>
          <a:p>
            <a:pPr marL="971553" lvl="1" indent="-485777" algn="l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Location &amp; Time</a:t>
            </a:r>
          </a:p>
          <a:p>
            <a:pPr algn="ctr">
              <a:lnSpc>
                <a:spcPts val="6300"/>
              </a:lnSpc>
            </a:pPr>
            <a:endParaRPr lang="en-US" sz="450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40185" y="932480"/>
            <a:ext cx="4284821" cy="104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Attributes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25269" y="5574952"/>
            <a:ext cx="3554492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Use Case: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7947732" y="7099060"/>
            <a:ext cx="7742635" cy="211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Identify violation-prone zones</a:t>
            </a:r>
          </a:p>
          <a:p>
            <a:pPr marL="949964" lvl="1" indent="-474982" algn="l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Find violation by type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212540" y="2892250"/>
            <a:ext cx="16257797" cy="13866546"/>
          </a:xfrm>
          <a:custGeom>
            <a:avLst/>
            <a:gdLst/>
            <a:ahLst/>
            <a:cxnLst/>
            <a:rect l="l" t="t" r="r" b="b"/>
            <a:pathLst>
              <a:path w="16257797" h="13866546">
                <a:moveTo>
                  <a:pt x="0" y="0"/>
                </a:moveTo>
                <a:lnTo>
                  <a:pt x="16257797" y="0"/>
                </a:lnTo>
                <a:lnTo>
                  <a:pt x="16257797" y="13866546"/>
                </a:lnTo>
                <a:lnTo>
                  <a:pt x="0" y="13866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79827" y="-347287"/>
            <a:ext cx="13627235" cy="10981574"/>
            <a:chOff x="0" y="0"/>
            <a:chExt cx="4203230" cy="33871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3230" cy="3387194"/>
            </a:xfrm>
            <a:custGeom>
              <a:avLst/>
              <a:gdLst/>
              <a:ahLst/>
              <a:cxnLst/>
              <a:rect l="l" t="t" r="r" b="b"/>
              <a:pathLst>
                <a:path w="4203230" h="3387194">
                  <a:moveTo>
                    <a:pt x="19884" y="0"/>
                  </a:moveTo>
                  <a:lnTo>
                    <a:pt x="4183346" y="0"/>
                  </a:lnTo>
                  <a:cubicBezTo>
                    <a:pt x="4188619" y="0"/>
                    <a:pt x="4193677" y="2095"/>
                    <a:pt x="4197406" y="5824"/>
                  </a:cubicBezTo>
                  <a:cubicBezTo>
                    <a:pt x="4201135" y="9553"/>
                    <a:pt x="4203230" y="14611"/>
                    <a:pt x="4203230" y="19884"/>
                  </a:cubicBezTo>
                  <a:lnTo>
                    <a:pt x="4203230" y="3367310"/>
                  </a:lnTo>
                  <a:cubicBezTo>
                    <a:pt x="4203230" y="3378291"/>
                    <a:pt x="4194327" y="3387194"/>
                    <a:pt x="4183346" y="3387194"/>
                  </a:cubicBezTo>
                  <a:lnTo>
                    <a:pt x="19884" y="3387194"/>
                  </a:lnTo>
                  <a:cubicBezTo>
                    <a:pt x="8902" y="3387194"/>
                    <a:pt x="0" y="3378291"/>
                    <a:pt x="0" y="3367310"/>
                  </a:cubicBezTo>
                  <a:lnTo>
                    <a:pt x="0" y="19884"/>
                  </a:lnTo>
                  <a:cubicBezTo>
                    <a:pt x="0" y="8902"/>
                    <a:pt x="8902" y="0"/>
                    <a:pt x="198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4203230" cy="33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310245"/>
            <a:ext cx="931074" cy="931074"/>
          </a:xfrm>
          <a:custGeom>
            <a:avLst/>
            <a:gdLst/>
            <a:ahLst/>
            <a:cxnLst/>
            <a:rect l="l" t="t" r="r" b="b"/>
            <a:pathLst>
              <a:path w="931074" h="931074">
                <a:moveTo>
                  <a:pt x="0" y="0"/>
                </a:moveTo>
                <a:lnTo>
                  <a:pt x="931074" y="0"/>
                </a:lnTo>
                <a:lnTo>
                  <a:pt x="931074" y="931074"/>
                </a:lnTo>
                <a:lnTo>
                  <a:pt x="0" y="93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97319" y="6752814"/>
            <a:ext cx="10005365" cy="8533742"/>
          </a:xfrm>
          <a:custGeom>
            <a:avLst/>
            <a:gdLst/>
            <a:ahLst/>
            <a:cxnLst/>
            <a:rect l="l" t="t" r="r" b="b"/>
            <a:pathLst>
              <a:path w="10005365" h="8533742">
                <a:moveTo>
                  <a:pt x="0" y="0"/>
                </a:moveTo>
                <a:lnTo>
                  <a:pt x="10005365" y="0"/>
                </a:lnTo>
                <a:lnTo>
                  <a:pt x="10005365" y="8533742"/>
                </a:lnTo>
                <a:lnTo>
                  <a:pt x="0" y="853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404410" y="1028700"/>
            <a:ext cx="854890" cy="8548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D95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43390" y="1456145"/>
            <a:ext cx="886781" cy="3106557"/>
          </a:xfrm>
          <a:custGeom>
            <a:avLst/>
            <a:gdLst/>
            <a:ahLst/>
            <a:cxnLst/>
            <a:rect l="l" t="t" r="r" b="b"/>
            <a:pathLst>
              <a:path w="886781" h="3106557">
                <a:moveTo>
                  <a:pt x="0" y="0"/>
                </a:moveTo>
                <a:lnTo>
                  <a:pt x="886780" y="0"/>
                </a:lnTo>
                <a:lnTo>
                  <a:pt x="886780" y="3106557"/>
                </a:lnTo>
                <a:lnTo>
                  <a:pt x="0" y="3106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946483">
            <a:off x="4852810" y="-5537710"/>
            <a:ext cx="7344918" cy="8229600"/>
          </a:xfrm>
          <a:custGeom>
            <a:avLst/>
            <a:gdLst/>
            <a:ahLst/>
            <a:cxnLst/>
            <a:rect l="l" t="t" r="r" b="b"/>
            <a:pathLst>
              <a:path w="7344918" h="8229600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580564" y="129798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DD95FF"/>
                </a:solidFill>
                <a:latin typeface="Quicksand"/>
                <a:ea typeface="Quicksand"/>
                <a:cs typeface="Quicksand"/>
                <a:sym typeface="Quicksand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8172" y="3873152"/>
            <a:ext cx="5548187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Analysis Queries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7429929" y="2645930"/>
            <a:ext cx="10514893" cy="6149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Peak Traffic Hours: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                 Most congested time slots</a:t>
            </a:r>
          </a:p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Violation-Prone Zones: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                 Areas with repeated violations</a:t>
            </a:r>
          </a:p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Vehicles Inside City: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                 Active vehicles at a given time</a:t>
            </a:r>
          </a:p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Longest Duration Vehicles: 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                 Vehicles staying &gt;30 minutes</a:t>
            </a:r>
          </a:p>
          <a:p>
            <a:pPr algn="l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95" t="-260706" r="-88021" b="-282514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212540" y="2892250"/>
            <a:ext cx="16257797" cy="13866546"/>
          </a:xfrm>
          <a:custGeom>
            <a:avLst/>
            <a:gdLst/>
            <a:ahLst/>
            <a:cxnLst/>
            <a:rect l="l" t="t" r="r" b="b"/>
            <a:pathLst>
              <a:path w="16257797" h="13866546">
                <a:moveTo>
                  <a:pt x="0" y="0"/>
                </a:moveTo>
                <a:lnTo>
                  <a:pt x="16257797" y="0"/>
                </a:lnTo>
                <a:lnTo>
                  <a:pt x="16257797" y="13866546"/>
                </a:lnTo>
                <a:lnTo>
                  <a:pt x="0" y="13866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79827" y="-347287"/>
            <a:ext cx="13627235" cy="10981574"/>
            <a:chOff x="0" y="0"/>
            <a:chExt cx="4203230" cy="33871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3230" cy="3387194"/>
            </a:xfrm>
            <a:custGeom>
              <a:avLst/>
              <a:gdLst/>
              <a:ahLst/>
              <a:cxnLst/>
              <a:rect l="l" t="t" r="r" b="b"/>
              <a:pathLst>
                <a:path w="4203230" h="3387194">
                  <a:moveTo>
                    <a:pt x="19884" y="0"/>
                  </a:moveTo>
                  <a:lnTo>
                    <a:pt x="4183346" y="0"/>
                  </a:lnTo>
                  <a:cubicBezTo>
                    <a:pt x="4188619" y="0"/>
                    <a:pt x="4193677" y="2095"/>
                    <a:pt x="4197406" y="5824"/>
                  </a:cubicBezTo>
                  <a:cubicBezTo>
                    <a:pt x="4201135" y="9553"/>
                    <a:pt x="4203230" y="14611"/>
                    <a:pt x="4203230" y="19884"/>
                  </a:cubicBezTo>
                  <a:lnTo>
                    <a:pt x="4203230" y="3367310"/>
                  </a:lnTo>
                  <a:cubicBezTo>
                    <a:pt x="4203230" y="3378291"/>
                    <a:pt x="4194327" y="3387194"/>
                    <a:pt x="4183346" y="3387194"/>
                  </a:cubicBezTo>
                  <a:lnTo>
                    <a:pt x="19884" y="3387194"/>
                  </a:lnTo>
                  <a:cubicBezTo>
                    <a:pt x="8902" y="3387194"/>
                    <a:pt x="0" y="3378291"/>
                    <a:pt x="0" y="3367310"/>
                  </a:cubicBezTo>
                  <a:lnTo>
                    <a:pt x="0" y="19884"/>
                  </a:lnTo>
                  <a:cubicBezTo>
                    <a:pt x="0" y="8902"/>
                    <a:pt x="8902" y="0"/>
                    <a:pt x="1988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4203230" cy="33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310245"/>
            <a:ext cx="931074" cy="931074"/>
          </a:xfrm>
          <a:custGeom>
            <a:avLst/>
            <a:gdLst/>
            <a:ahLst/>
            <a:cxnLst/>
            <a:rect l="l" t="t" r="r" b="b"/>
            <a:pathLst>
              <a:path w="931074" h="931074">
                <a:moveTo>
                  <a:pt x="0" y="0"/>
                </a:moveTo>
                <a:lnTo>
                  <a:pt x="931074" y="0"/>
                </a:lnTo>
                <a:lnTo>
                  <a:pt x="931074" y="931074"/>
                </a:lnTo>
                <a:lnTo>
                  <a:pt x="0" y="93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97319" y="6752814"/>
            <a:ext cx="10005365" cy="8533742"/>
          </a:xfrm>
          <a:custGeom>
            <a:avLst/>
            <a:gdLst/>
            <a:ahLst/>
            <a:cxnLst/>
            <a:rect l="l" t="t" r="r" b="b"/>
            <a:pathLst>
              <a:path w="10005365" h="8533742">
                <a:moveTo>
                  <a:pt x="0" y="0"/>
                </a:moveTo>
                <a:lnTo>
                  <a:pt x="10005365" y="0"/>
                </a:lnTo>
                <a:lnTo>
                  <a:pt x="10005365" y="8533742"/>
                </a:lnTo>
                <a:lnTo>
                  <a:pt x="0" y="853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404410" y="1028700"/>
            <a:ext cx="854890" cy="8548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D95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43390" y="1456145"/>
            <a:ext cx="886781" cy="3106557"/>
          </a:xfrm>
          <a:custGeom>
            <a:avLst/>
            <a:gdLst/>
            <a:ahLst/>
            <a:cxnLst/>
            <a:rect l="l" t="t" r="r" b="b"/>
            <a:pathLst>
              <a:path w="886781" h="3106557">
                <a:moveTo>
                  <a:pt x="0" y="0"/>
                </a:moveTo>
                <a:lnTo>
                  <a:pt x="886780" y="0"/>
                </a:lnTo>
                <a:lnTo>
                  <a:pt x="886780" y="3106557"/>
                </a:lnTo>
                <a:lnTo>
                  <a:pt x="0" y="3106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946483">
            <a:off x="4852810" y="-5537710"/>
            <a:ext cx="7344918" cy="8229600"/>
          </a:xfrm>
          <a:custGeom>
            <a:avLst/>
            <a:gdLst/>
            <a:ahLst/>
            <a:cxnLst/>
            <a:rect l="l" t="t" r="r" b="b"/>
            <a:pathLst>
              <a:path w="7344918" h="8229600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580564" y="1297989"/>
            <a:ext cx="502583" cy="36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2703">
                <a:solidFill>
                  <a:srgbClr val="DD95FF"/>
                </a:solidFill>
                <a:latin typeface="Quicksand"/>
                <a:ea typeface="Quicksand"/>
                <a:cs typeface="Quicksand"/>
                <a:sym typeface="Quicksand"/>
              </a:rPr>
              <a:t>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0730" y="3268889"/>
            <a:ext cx="6061757" cy="27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1">
                <a:solidFill>
                  <a:srgbClr val="FFFFFF"/>
                </a:solidFill>
                <a:latin typeface="Nunito Sans Expanded Bold"/>
                <a:ea typeface="Nunito Sans Expanded Bold"/>
                <a:cs typeface="Nunito Sans Expanded Bold"/>
                <a:sym typeface="Nunito Sans Expanded Bold"/>
              </a:rPr>
              <a:t>View &amp; Stored Procedures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8023451" y="1576200"/>
            <a:ext cx="10016185" cy="4262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Daily_Traffic_Report</a:t>
            </a:r>
            <a:r>
              <a:rPr lang="en-US" sz="33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: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       Vehicles passed per day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Live_Violations</a:t>
            </a:r>
            <a:r>
              <a:rPr lang="en-US" sz="33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(30 days):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      Monitor real-time violations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Check_Violation_Time</a:t>
            </a:r>
            <a:r>
              <a:rPr lang="en-US" sz="33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: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       Violations within specific time range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336470" y="543242"/>
            <a:ext cx="2483929" cy="885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View: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36471" y="5290633"/>
            <a:ext cx="6086951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Stored Procedure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72438" y="6328223"/>
            <a:ext cx="11428102" cy="4262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VehicleType</a:t>
            </a:r>
            <a:r>
              <a:rPr lang="en-US" sz="33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(): 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           </a:t>
            </a:r>
            <a:r>
              <a:rPr lang="en-US" sz="339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Insert selective vehicles into custom table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GetTrafficByLocation</a:t>
            </a:r>
            <a:r>
              <a:rPr lang="en-US" sz="3399" dirty="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(loc):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               Get sensor + signal details for a location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338</Words>
  <Application>Microsoft Office PowerPoint</Application>
  <PresentationFormat>Custom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Alice Bold</vt:lpstr>
      <vt:lpstr>Calibri</vt:lpstr>
      <vt:lpstr>Arial</vt:lpstr>
      <vt:lpstr>Alice</vt:lpstr>
      <vt:lpstr>Nunito Sans Expanded Bold</vt:lpstr>
      <vt:lpstr>Cooper BT Bold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Traffic Light Management</dc:title>
  <cp:lastModifiedBy>Shabarish M</cp:lastModifiedBy>
  <cp:revision>4</cp:revision>
  <dcterms:created xsi:type="dcterms:W3CDTF">2006-08-16T00:00:00Z</dcterms:created>
  <dcterms:modified xsi:type="dcterms:W3CDTF">2025-09-18T11:03:03Z</dcterms:modified>
  <dc:identifier>DAGzUUrZI-s</dc:identifier>
</cp:coreProperties>
</file>